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Telegraf Bold" charset="1" panose="00000800000000000000"/>
      <p:regular r:id="rId18"/>
    </p:embeddedFont>
    <p:embeddedFont>
      <p:font typeface="Telegraf" charset="1" panose="00000500000000000000"/>
      <p:regular r:id="rId19"/>
    </p:embeddedFont>
    <p:embeddedFont>
      <p:font typeface="Futura" charset="1" panose="020B0502020204020303"/>
      <p:regular r:id="rId20"/>
    </p:embeddedFont>
    <p:embeddedFont>
      <p:font typeface="Canva Sans Bold" charset="1" panose="020B08030305010401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3.png" Type="http://schemas.openxmlformats.org/officeDocument/2006/relationships/image"/><Relationship Id="rId4" Target="../embeddings/oleObject1.bin" Type="http://schemas.openxmlformats.org/officeDocument/2006/relationships/oleObjec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11" Target="https://salesforce.wd12.myworkdayjobs.com/en-US/external_career_site/job/California---San-Francisco/Data-Applied-Scientist--College-Grad-_JR312716-1" TargetMode="External" Type="http://schemas.openxmlformats.org/officeDocument/2006/relationships/hyperlink"/><Relationship Id="rId2" Target="../media/image1.png" Type="http://schemas.openxmlformats.org/officeDocument/2006/relationships/image"/><Relationship Id="rId3" Target="https://salesforce.wd12.myworkdayjobs.com/en-US/external_career_site/job/California---San-Francisco/Data-Applied-Scientist--College-Grad-_JR312716-1" TargetMode="External" Type="http://schemas.openxmlformats.org/officeDocument/2006/relationships/hyperlink"/><Relationship Id="rId4" Target="../media/image10.jpeg" Type="http://schemas.openxmlformats.org/officeDocument/2006/relationships/image"/><Relationship Id="rId5" Target="../media/image11.jpe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salesforce.wd12.myworkdayjobs.com/en-US/external_career_site/job/California---San-Francisco/Data-Applied-Scientist--College-Grad-_JR312716-1" TargetMode="External" Type="http://schemas.openxmlformats.org/officeDocument/2006/relationships/hyperlink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4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8399689"/>
            <a:ext cx="18288000" cy="1887311"/>
            <a:chOff x="0" y="0"/>
            <a:chExt cx="4816593" cy="4970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497070"/>
            </a:xfrm>
            <a:custGeom>
              <a:avLst/>
              <a:gdLst/>
              <a:ahLst/>
              <a:cxnLst/>
              <a:rect r="r" b="b" t="t" l="l"/>
              <a:pathLst>
                <a:path h="49707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97070"/>
                  </a:lnTo>
                  <a:lnTo>
                    <a:pt x="0" y="497070"/>
                  </a:lnTo>
                  <a:close/>
                </a:path>
              </a:pathLst>
            </a:custGeom>
            <a:solidFill>
              <a:srgbClr val="0A145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5542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2089317"/>
            <a:ext cx="8988684" cy="4070891"/>
            <a:chOff x="0" y="0"/>
            <a:chExt cx="11984913" cy="542785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808230"/>
              <a:ext cx="11984913" cy="4619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969"/>
                </a:lnSpc>
              </a:pPr>
              <a:r>
                <a:rPr lang="en-US" b="true" sz="7474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Job Hunt </a:t>
              </a:r>
              <a:r>
                <a:rPr lang="en-US" b="true" sz="7474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AI: Revolutionizing Job Recommendations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85725"/>
              <a:ext cx="11984913" cy="6292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80"/>
                </a:lnSpc>
              </a:pPr>
              <a:r>
                <a:rPr lang="en-US" b="true" sz="270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Exploring the future of job search technology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9060452"/>
            <a:ext cx="15889216" cy="511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32"/>
              </a:lnSpc>
            </a:pPr>
            <a:r>
              <a:rPr lang="en-US" b="true" sz="2737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Discover how AI enhances user-centric experiences in job searching and recommendations.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647496" y="844817"/>
            <a:ext cx="7046437" cy="6786873"/>
            <a:chOff x="0" y="0"/>
            <a:chExt cx="7940247" cy="7647759"/>
          </a:xfrm>
        </p:grpSpPr>
        <p:sp>
          <p:nvSpPr>
            <p:cNvPr name="Freeform 11" id="11"/>
            <p:cNvSpPr/>
            <p:nvPr/>
          </p:nvSpPr>
          <p:spPr>
            <a:xfrm flipH="false" flipV="false" rot="30000">
              <a:off x="5676" y="-17359"/>
              <a:ext cx="7957125" cy="7665655"/>
            </a:xfrm>
            <a:custGeom>
              <a:avLst/>
              <a:gdLst/>
              <a:ahLst/>
              <a:cxnLst/>
              <a:rect r="r" b="b" t="t" l="l"/>
              <a:pathLst>
                <a:path h="7665655" w="7957125">
                  <a:moveTo>
                    <a:pt x="1399605" y="560455"/>
                  </a:moveTo>
                  <a:lnTo>
                    <a:pt x="122419" y="2886553"/>
                  </a:lnTo>
                  <a:cubicBezTo>
                    <a:pt x="-79271" y="3284270"/>
                    <a:pt x="-31734" y="3783320"/>
                    <a:pt x="264975" y="4117540"/>
                  </a:cubicBezTo>
                  <a:lnTo>
                    <a:pt x="3183416" y="7335305"/>
                  </a:lnTo>
                  <a:cubicBezTo>
                    <a:pt x="3375852" y="7548855"/>
                    <a:pt x="3646871" y="7668070"/>
                    <a:pt x="3927946" y="7665617"/>
                  </a:cubicBezTo>
                  <a:lnTo>
                    <a:pt x="6956241" y="7639189"/>
                  </a:lnTo>
                  <a:cubicBezTo>
                    <a:pt x="7513625" y="7634325"/>
                    <a:pt x="7962116" y="7162164"/>
                    <a:pt x="7957084" y="6585523"/>
                  </a:cubicBezTo>
                  <a:lnTo>
                    <a:pt x="7920811" y="2429112"/>
                  </a:lnTo>
                  <a:cubicBezTo>
                    <a:pt x="7918933" y="2213899"/>
                    <a:pt x="7853578" y="2004168"/>
                    <a:pt x="7731357" y="1829436"/>
                  </a:cubicBezTo>
                  <a:lnTo>
                    <a:pt x="6766334" y="436400"/>
                  </a:lnTo>
                  <a:cubicBezTo>
                    <a:pt x="6574941" y="160408"/>
                    <a:pt x="6265423" y="-2832"/>
                    <a:pt x="5936709" y="37"/>
                  </a:cubicBezTo>
                  <a:lnTo>
                    <a:pt x="2268454" y="32049"/>
                  </a:lnTo>
                  <a:cubicBezTo>
                    <a:pt x="1907981" y="35195"/>
                    <a:pt x="1576238" y="236890"/>
                    <a:pt x="1399605" y="560455"/>
                  </a:cubicBezTo>
                  <a:close/>
                </a:path>
              </a:pathLst>
            </a:custGeom>
            <a:blipFill>
              <a:blip r:embed="rId3"/>
              <a:stretch>
                <a:fillRect l="-48156" t="-306" r="-15880" b="-13139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383699" y="5143500"/>
            <a:ext cx="2439001" cy="1172596"/>
            <a:chOff x="0" y="0"/>
            <a:chExt cx="660400" cy="317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A1450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79375"/>
              <a:ext cx="660400" cy="238125"/>
            </a:xfrm>
            <a:prstGeom prst="rect">
              <a:avLst/>
            </a:prstGeom>
          </p:spPr>
          <p:txBody>
            <a:bodyPr anchor="ctr" rtlCol="false" tIns="116252" lIns="116252" bIns="116252" rIns="116252"/>
            <a:lstStyle/>
            <a:p>
              <a:pPr algn="ctr" marL="0" indent="0" lvl="0">
                <a:lnSpc>
                  <a:spcPts val="28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383699" y="6316096"/>
            <a:ext cx="2439001" cy="1172596"/>
            <a:chOff x="0" y="0"/>
            <a:chExt cx="660400" cy="317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ADC1CF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79375"/>
              <a:ext cx="660400" cy="238125"/>
            </a:xfrm>
            <a:prstGeom prst="rect">
              <a:avLst/>
            </a:prstGeom>
          </p:spPr>
          <p:txBody>
            <a:bodyPr anchor="ctr" rtlCol="false" tIns="116252" lIns="116252" bIns="116252" rIns="116252"/>
            <a:lstStyle/>
            <a:p>
              <a:pPr algn="ctr" marL="0" indent="0" lvl="0">
                <a:lnSpc>
                  <a:spcPts val="28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5989753" y="613965"/>
            <a:ext cx="1704179" cy="1704179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A145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4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7529592"/>
            <a:ext cx="3509134" cy="1751760"/>
            <a:chOff x="0" y="0"/>
            <a:chExt cx="4678845" cy="233568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339423" cy="2335680"/>
              <a:chOff x="0" y="0"/>
              <a:chExt cx="6350000" cy="633984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350000" cy="6339840"/>
              </a:xfrm>
              <a:custGeom>
                <a:avLst/>
                <a:gdLst/>
                <a:ahLst/>
                <a:cxnLst/>
                <a:rect r="r" b="b" t="t" l="l"/>
                <a:pathLst>
                  <a:path h="6339840" w="635000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lnTo>
                      <a:pt x="6350000" y="6339840"/>
                    </a:lnTo>
                    <a:close/>
                  </a:path>
                </a:pathLst>
              </a:custGeom>
              <a:solidFill>
                <a:srgbClr val="0A1450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2339423" y="0"/>
              <a:ext cx="2339423" cy="2335680"/>
              <a:chOff x="0" y="0"/>
              <a:chExt cx="6350000" cy="633984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350000" cy="6339840"/>
              </a:xfrm>
              <a:custGeom>
                <a:avLst/>
                <a:gdLst/>
                <a:ahLst/>
                <a:cxnLst/>
                <a:rect r="r" b="b" t="t" l="l"/>
                <a:pathLst>
                  <a:path h="6339840" w="635000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lnTo>
                      <a:pt x="6350000" y="6339840"/>
                    </a:lnTo>
                    <a:close/>
                  </a:path>
                </a:pathLst>
              </a:custGeom>
              <a:solidFill>
                <a:srgbClr val="ADC1CF"/>
              </a:solidFill>
            </p:spPr>
          </p:sp>
        </p:grpSp>
      </p:grpSp>
      <p:grpSp>
        <p:nvGrpSpPr>
          <p:cNvPr name="Group 8" id="8"/>
          <p:cNvGrpSpPr/>
          <p:nvPr/>
        </p:nvGrpSpPr>
        <p:grpSpPr>
          <a:xfrm rot="-9383580">
            <a:off x="981493" y="5431467"/>
            <a:ext cx="4591622" cy="2207510"/>
            <a:chOff x="0" y="0"/>
            <a:chExt cx="660400" cy="317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A1450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88900"/>
              <a:ext cx="660400" cy="228600"/>
            </a:xfrm>
            <a:prstGeom prst="rect">
              <a:avLst/>
            </a:prstGeom>
          </p:spPr>
          <p:txBody>
            <a:bodyPr anchor="ctr" rtlCol="false" tIns="116252" lIns="116252" bIns="116252" rIns="116252"/>
            <a:lstStyle/>
            <a:p>
              <a:pPr algn="ctr" marL="0" indent="0" lvl="0">
                <a:lnSpc>
                  <a:spcPts val="2116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0" y="2286251"/>
            <a:ext cx="18288000" cy="7390102"/>
          </a:xfrm>
          <a:custGeom>
            <a:avLst/>
            <a:gdLst/>
            <a:ahLst/>
            <a:cxnLst/>
            <a:rect r="r" b="b" t="t" l="l"/>
            <a:pathLst>
              <a:path h="7390102" w="18288000">
                <a:moveTo>
                  <a:pt x="0" y="0"/>
                </a:moveTo>
                <a:lnTo>
                  <a:pt x="18288000" y="0"/>
                </a:lnTo>
                <a:lnTo>
                  <a:pt x="18288000" y="7390102"/>
                </a:lnTo>
                <a:lnTo>
                  <a:pt x="0" y="73901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896" t="0" r="-3896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7438" y="941379"/>
            <a:ext cx="11248472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09"/>
              </a:lnSpc>
              <a:spcBef>
                <a:spcPct val="0"/>
              </a:spcBef>
            </a:pPr>
            <a:r>
              <a:rPr lang="en-US" b="true" sz="5925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Search Paradigm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4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9383580">
            <a:off x="981493" y="5431467"/>
            <a:ext cx="4591622" cy="2207510"/>
            <a:chOff x="0" y="0"/>
            <a:chExt cx="660400" cy="317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A145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88900"/>
              <a:ext cx="660400" cy="228600"/>
            </a:xfrm>
            <a:prstGeom prst="rect">
              <a:avLst/>
            </a:prstGeom>
          </p:spPr>
          <p:txBody>
            <a:bodyPr anchor="ctr" rtlCol="false" tIns="116252" lIns="116252" bIns="116252" rIns="116252"/>
            <a:lstStyle/>
            <a:p>
              <a:pPr algn="ctr" marL="0" indent="0" lvl="0">
                <a:lnSpc>
                  <a:spcPts val="2116"/>
                </a:lnSpc>
              </a:pPr>
            </a:p>
          </p:txBody>
        </p:sp>
      </p:grpSp>
      <p:graphicFrame>
        <p:nvGraphicFramePr>
          <p:cNvPr name="Object 6" id="6"/>
          <p:cNvGraphicFramePr/>
          <p:nvPr/>
        </p:nvGraphicFramePr>
        <p:xfrm>
          <a:off x="1028700" y="2915738"/>
          <a:ext cx="3771900" cy="4400550"/>
        </p:xfrm>
        <a:graphic>
          <a:graphicData uri="http://schemas.openxmlformats.org/presentationml/2006/ole">
            <p:oleObj imgW="4648200" imgH="5270500" r:id="rId4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7" id="7"/>
          <p:cNvSpPr txBox="true"/>
          <p:nvPr/>
        </p:nvSpPr>
        <p:spPr>
          <a:xfrm rot="-5400000">
            <a:off x="12049402" y="3796712"/>
            <a:ext cx="11248472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09"/>
              </a:lnSpc>
              <a:spcBef>
                <a:spcPct val="0"/>
              </a:spcBef>
            </a:pPr>
            <a:r>
              <a:rPr lang="en-US" b="true" sz="5925" strike="noStrike" u="none">
                <a:solidFill>
                  <a:srgbClr val="0CC0DF"/>
                </a:solidFill>
                <a:latin typeface="Telegraf Bold"/>
                <a:ea typeface="Telegraf Bold"/>
                <a:cs typeface="Telegraf Bold"/>
                <a:sym typeface="Telegraf Bold"/>
              </a:rPr>
              <a:t>Core of </a:t>
            </a:r>
            <a:r>
              <a:rPr lang="en-US" b="true" sz="5925" strike="noStrike" u="none">
                <a:solidFill>
                  <a:srgbClr val="0CC0DF"/>
                </a:solidFill>
                <a:latin typeface="Telegraf Bold"/>
                <a:ea typeface="Telegraf Bold"/>
                <a:cs typeface="Telegraf Bold"/>
                <a:sym typeface="Telegraf Bold"/>
              </a:rPr>
              <a:t>Job-Hunt AI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0369" y="576262"/>
            <a:ext cx="17507263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0"/>
              </a:lnSpc>
              <a:spcBef>
                <a:spcPct val="0"/>
              </a:spcBef>
            </a:pPr>
            <a:r>
              <a:rPr lang="en-US" b="true" sz="520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Results On Search (In Research)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170426"/>
            <a:ext cx="10167682" cy="613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true">
                <a:solidFill>
                  <a:srgbClr val="3DDBE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Generic Search (Baselines)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2331" y="7754843"/>
            <a:ext cx="7709796" cy="2254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8"/>
              </a:lnSpc>
              <a:spcBef>
                <a:spcPct val="0"/>
              </a:spcBef>
            </a:pPr>
            <a:r>
              <a:rPr lang="en-US" sz="293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➡️ Strong precision but weak recall → system retrieves accurate but limited results</a:t>
            </a:r>
          </a:p>
          <a:p>
            <a:pPr algn="l">
              <a:lnSpc>
                <a:spcPts val="3518"/>
              </a:lnSpc>
              <a:spcBef>
                <a:spcPct val="0"/>
              </a:spcBef>
            </a:pPr>
          </a:p>
          <a:p>
            <a:pPr algn="l">
              <a:lnSpc>
                <a:spcPts val="3518"/>
              </a:lnSpc>
              <a:spcBef>
                <a:spcPct val="0"/>
              </a:spcBef>
            </a:pPr>
            <a:r>
              <a:rPr lang="en-US" sz="293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➡️ High NDCG indicates good ranking quality.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4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472108" y="1808148"/>
            <a:ext cx="5227877" cy="6369889"/>
            <a:chOff x="0" y="0"/>
            <a:chExt cx="2354580" cy="28689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53310" cy="2868930"/>
            </a:xfrm>
            <a:custGeom>
              <a:avLst/>
              <a:gdLst/>
              <a:ahLst/>
              <a:cxnLst/>
              <a:rect r="r" b="b" t="t" l="l"/>
              <a:pathLst>
                <a:path h="2868930" w="2353310">
                  <a:moveTo>
                    <a:pt x="784860" y="2801620"/>
                  </a:moveTo>
                  <a:cubicBezTo>
                    <a:pt x="905510" y="2842260"/>
                    <a:pt x="1042670" y="2868930"/>
                    <a:pt x="1177290" y="2868930"/>
                  </a:cubicBezTo>
                  <a:cubicBezTo>
                    <a:pt x="1311910" y="2868930"/>
                    <a:pt x="1441450" y="2846070"/>
                    <a:pt x="1560830" y="2805430"/>
                  </a:cubicBezTo>
                  <a:cubicBezTo>
                    <a:pt x="1563370" y="2804160"/>
                    <a:pt x="1565910" y="2804160"/>
                    <a:pt x="1568450" y="2802890"/>
                  </a:cubicBezTo>
                  <a:cubicBezTo>
                    <a:pt x="2016760" y="2640330"/>
                    <a:pt x="2346960" y="2211070"/>
                    <a:pt x="2353310" y="170942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708150"/>
                  </a:lnTo>
                  <a:cubicBezTo>
                    <a:pt x="6350" y="2213610"/>
                    <a:pt x="331470" y="2642870"/>
                    <a:pt x="784860" y="2801620"/>
                  </a:cubicBezTo>
                  <a:close/>
                </a:path>
              </a:pathLst>
            </a:custGeom>
            <a:solidFill>
              <a:srgbClr val="0A145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2252333" y="4882092"/>
            <a:ext cx="3230053" cy="4549488"/>
            <a:chOff x="0" y="0"/>
            <a:chExt cx="850713" cy="11982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0713" cy="1198219"/>
            </a:xfrm>
            <a:custGeom>
              <a:avLst/>
              <a:gdLst/>
              <a:ahLst/>
              <a:cxnLst/>
              <a:rect r="r" b="b" t="t" l="l"/>
              <a:pathLst>
                <a:path h="1198219" w="850713">
                  <a:moveTo>
                    <a:pt x="203200" y="0"/>
                  </a:moveTo>
                  <a:lnTo>
                    <a:pt x="850713" y="0"/>
                  </a:lnTo>
                  <a:lnTo>
                    <a:pt x="647513" y="1198219"/>
                  </a:lnTo>
                  <a:lnTo>
                    <a:pt x="0" y="119821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8DDE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76200"/>
              <a:ext cx="647513" cy="12744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804335" y="771587"/>
            <a:ext cx="2678050" cy="2449666"/>
            <a:chOff x="0" y="0"/>
            <a:chExt cx="6350000" cy="58084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5808472"/>
            </a:xfrm>
            <a:custGeom>
              <a:avLst/>
              <a:gdLst/>
              <a:ahLst/>
              <a:cxnLst/>
              <a:rect r="r" b="b" t="t" l="l"/>
              <a:pathLst>
                <a:path h="5808472" w="6350000">
                  <a:moveTo>
                    <a:pt x="3445764" y="5808472"/>
                  </a:moveTo>
                  <a:lnTo>
                    <a:pt x="2591689" y="4954397"/>
                  </a:lnTo>
                  <a:lnTo>
                    <a:pt x="4037965" y="3508121"/>
                  </a:lnTo>
                  <a:lnTo>
                    <a:pt x="0" y="3508121"/>
                  </a:lnTo>
                  <a:lnTo>
                    <a:pt x="0" y="2300224"/>
                  </a:lnTo>
                  <a:lnTo>
                    <a:pt x="4037838" y="2300224"/>
                  </a:lnTo>
                  <a:lnTo>
                    <a:pt x="2591689" y="854075"/>
                  </a:lnTo>
                  <a:lnTo>
                    <a:pt x="3445764" y="0"/>
                  </a:lnTo>
                  <a:lnTo>
                    <a:pt x="6350000" y="2904236"/>
                  </a:lnTo>
                  <a:lnTo>
                    <a:pt x="3445764" y="5808472"/>
                  </a:lnTo>
                  <a:close/>
                </a:path>
              </a:pathLst>
            </a:custGeom>
            <a:solidFill>
              <a:srgbClr val="ADC1C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2606230" y="4071823"/>
            <a:ext cx="1479816" cy="147981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DC1C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456912" y="1809497"/>
            <a:ext cx="8802388" cy="6668005"/>
            <a:chOff x="0" y="0"/>
            <a:chExt cx="11736517" cy="8890674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76200"/>
              <a:ext cx="11736517" cy="1485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</a:pPr>
              <a:r>
                <a:rPr lang="en-US" b="true" sz="6999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Thank You !!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441678"/>
              <a:ext cx="11736517" cy="15409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We're here to help you with your </a:t>
              </a:r>
              <a:r>
                <a:rPr lang="en-US" b="true" sz="350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job search journey</a:t>
              </a:r>
              <a:r>
                <a:rPr lang="en-US" sz="3500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 and answer any questions.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3955942"/>
              <a:ext cx="11736517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Phone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4742065"/>
              <a:ext cx="11736517" cy="4787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30"/>
                </a:lnSpc>
              </a:pPr>
              <a:r>
                <a:rPr lang="en-US" sz="2100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+1 602-517-1664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5790851"/>
              <a:ext cx="11736517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b="true" sz="3000" strike="noStrike" u="none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Email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6576975"/>
              <a:ext cx="11736517" cy="4787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30"/>
                </a:lnSpc>
              </a:pPr>
              <a:r>
                <a:rPr lang="en-US" sz="2100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vyasmayank963@gmail.com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7625761"/>
              <a:ext cx="11736517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b="true" sz="3000" strike="noStrike" u="none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Website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8411884"/>
              <a:ext cx="11736517" cy="4787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3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https://mayankvyas-git-main-mayank-glitch-cpus-projects.vercel.app/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4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4888382" cy="8229600"/>
            <a:chOff x="0" y="0"/>
            <a:chExt cx="37719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71900" cy="6349937"/>
            </a:xfrm>
            <a:custGeom>
              <a:avLst/>
              <a:gdLst/>
              <a:ahLst/>
              <a:cxnLst/>
              <a:rect r="r" b="b" t="t" l="l"/>
              <a:pathLst>
                <a:path h="6349937" w="3771900">
                  <a:moveTo>
                    <a:pt x="0" y="546100"/>
                  </a:moveTo>
                  <a:lnTo>
                    <a:pt x="0" y="3953510"/>
                  </a:lnTo>
                  <a:cubicBezTo>
                    <a:pt x="0" y="4132580"/>
                    <a:pt x="87630" y="4301490"/>
                    <a:pt x="236220" y="4403090"/>
                  </a:cubicBezTo>
                  <a:lnTo>
                    <a:pt x="2914650" y="6252210"/>
                  </a:lnTo>
                  <a:cubicBezTo>
                    <a:pt x="3276600" y="6502400"/>
                    <a:pt x="3771900" y="6243320"/>
                    <a:pt x="3771900" y="5802630"/>
                  </a:cubicBezTo>
                  <a:lnTo>
                    <a:pt x="3771900" y="546100"/>
                  </a:lnTo>
                  <a:cubicBezTo>
                    <a:pt x="3771900" y="243840"/>
                    <a:pt x="3526790" y="0"/>
                    <a:pt x="3225800" y="0"/>
                  </a:cubicBezTo>
                  <a:lnTo>
                    <a:pt x="546100" y="0"/>
                  </a:lnTo>
                  <a:cubicBezTo>
                    <a:pt x="245110" y="0"/>
                    <a:pt x="0" y="245110"/>
                    <a:pt x="0" y="546100"/>
                  </a:cubicBezTo>
                  <a:close/>
                </a:path>
              </a:pathLst>
            </a:custGeom>
            <a:blipFill>
              <a:blip r:embed="rId3"/>
              <a:stretch>
                <a:fillRect l="-62371" t="0" r="-40457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9002735">
            <a:off x="1146302" y="7072426"/>
            <a:ext cx="2208987" cy="1062013"/>
            <a:chOff x="0" y="0"/>
            <a:chExt cx="660400" cy="317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ADC1CF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79375"/>
              <a:ext cx="660400" cy="238125"/>
            </a:xfrm>
            <a:prstGeom prst="rect">
              <a:avLst/>
            </a:prstGeom>
          </p:spPr>
          <p:txBody>
            <a:bodyPr anchor="ctr" rtlCol="false" tIns="116252" lIns="116252" bIns="116252" rIns="116252"/>
            <a:lstStyle/>
            <a:p>
              <a:pPr algn="ctr" marL="0" indent="0" lvl="0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8196287"/>
            <a:ext cx="2208987" cy="1062013"/>
            <a:chOff x="0" y="0"/>
            <a:chExt cx="660400" cy="317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A1450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79375"/>
              <a:ext cx="660400" cy="238125"/>
            </a:xfrm>
            <a:prstGeom prst="rect">
              <a:avLst/>
            </a:prstGeom>
          </p:spPr>
          <p:txBody>
            <a:bodyPr anchor="ctr" rtlCol="false" tIns="116252" lIns="116252" bIns="116252" rIns="116252"/>
            <a:lstStyle/>
            <a:p>
              <a:pPr algn="ctr" marL="0" indent="0" lvl="0">
                <a:lnSpc>
                  <a:spcPts val="28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606661" y="573481"/>
            <a:ext cx="10983465" cy="9140039"/>
            <a:chOff x="0" y="0"/>
            <a:chExt cx="14644621" cy="12186718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6231254"/>
              <a:ext cx="14644621" cy="59554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55953" indent="-227977" lvl="1">
                <a:lnSpc>
                  <a:spcPts val="2745"/>
                </a:lnSpc>
                <a:buFont typeface="Arial"/>
                <a:buChar char="•"/>
              </a:pPr>
              <a:r>
                <a:rPr lang="en-US" b="true" sz="211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Information Overload: </a:t>
              </a:r>
              <a:r>
                <a:rPr lang="en-US" sz="2111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The market is flooded with keyword-based search tools that produce a high volume of irrelevant "noise".</a:t>
              </a:r>
            </a:p>
            <a:p>
              <a:pPr algn="l">
                <a:lnSpc>
                  <a:spcPts val="2745"/>
                </a:lnSpc>
              </a:pPr>
            </a:p>
            <a:p>
              <a:pPr algn="l" marL="455953" indent="-227977" lvl="1">
                <a:lnSpc>
                  <a:spcPts val="2745"/>
                </a:lnSpc>
                <a:buFont typeface="Arial"/>
                <a:buChar char="•"/>
              </a:pPr>
              <a:r>
                <a:rPr lang="en-US" b="true" sz="211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The "Relevance" Gap</a:t>
              </a:r>
              <a:r>
                <a:rPr lang="en-US" sz="2111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: A staggering 89% of job seekers report that their biggest challenge is "finding job postings that are actually relevant to my skills and experience".</a:t>
              </a:r>
            </a:p>
            <a:p>
              <a:pPr algn="l">
                <a:lnSpc>
                  <a:spcPts val="2745"/>
                </a:lnSpc>
              </a:pPr>
            </a:p>
            <a:p>
              <a:pPr algn="l" marL="455953" indent="-227977" lvl="1">
                <a:lnSpc>
                  <a:spcPts val="2745"/>
                </a:lnSpc>
                <a:buFont typeface="Arial"/>
                <a:buChar char="•"/>
              </a:pPr>
              <a:r>
                <a:rPr lang="en-US" b="true" sz="211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The "Ghost Job" Epidemic:</a:t>
              </a:r>
              <a:r>
                <a:rPr lang="en-US" sz="2111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 Countless hours are wasted on "ghost jobs"—postings that are outdated or no longer actively hiring.</a:t>
              </a:r>
            </a:p>
            <a:p>
              <a:pPr algn="l">
                <a:lnSpc>
                  <a:spcPts val="2745"/>
                </a:lnSpc>
              </a:pPr>
            </a:p>
            <a:p>
              <a:pPr algn="l" marL="455953" indent="-227977" lvl="1">
                <a:lnSpc>
                  <a:spcPts val="2745"/>
                </a:lnSpc>
                <a:buFont typeface="Arial"/>
                <a:buChar char="•"/>
              </a:pPr>
              <a:r>
                <a:rPr lang="en-US" b="true" sz="211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The Resume Black Hole</a:t>
              </a:r>
              <a:r>
                <a:rPr lang="en-US" sz="2111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: Candidates are forced to spend endless hours tailoring their resumes to pass through arbitrary Applicant Tracking System (ATS) filters, with little to no feedback.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3459488"/>
              <a:ext cx="14644621" cy="23154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75"/>
                </a:lnSpc>
              </a:pPr>
              <a:r>
                <a:rPr lang="en-US" b="true" sz="3519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The mod</a:t>
              </a:r>
              <a:r>
                <a:rPr lang="en-US" b="true" sz="3519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ern job search is a frustrating and inefficient process for even the most qualified candidates.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76200"/>
              <a:ext cx="14027751" cy="29115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447"/>
                </a:lnSpc>
              </a:pPr>
              <a:r>
                <a:rPr lang="en-US" b="true" sz="7039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The Problem: </a:t>
              </a:r>
              <a:r>
                <a:rPr lang="en-US" b="true" sz="7039">
                  <a:solidFill>
                    <a:srgbClr val="ADC1C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The Job search </a:t>
              </a:r>
              <a:r>
                <a:rPr lang="en-US" sz="7039" u="sng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Black  Hole</a:t>
              </a:r>
              <a:r>
                <a:rPr lang="en-US" sz="7039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 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2875353" y="0"/>
            <a:ext cx="3258606" cy="3014210"/>
          </a:xfrm>
          <a:custGeom>
            <a:avLst/>
            <a:gdLst/>
            <a:ahLst/>
            <a:cxnLst/>
            <a:rect r="r" b="b" t="t" l="l"/>
            <a:pathLst>
              <a:path h="3014210" w="3258606">
                <a:moveTo>
                  <a:pt x="0" y="0"/>
                </a:moveTo>
                <a:lnTo>
                  <a:pt x="3258606" y="0"/>
                </a:lnTo>
                <a:lnTo>
                  <a:pt x="3258606" y="3014210"/>
                </a:lnTo>
                <a:lnTo>
                  <a:pt x="0" y="30142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163268" y="824108"/>
            <a:ext cx="2682776" cy="1308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4"/>
              </a:lnSpc>
              <a:spcBef>
                <a:spcPct val="0"/>
              </a:spcBef>
            </a:pPr>
            <a:r>
              <a:rPr lang="en-US" sz="1934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Why  It ‘s so overwhelming to get the most relevant job for me ?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4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726405" y="347276"/>
            <a:ext cx="2000948" cy="3329562"/>
            <a:chOff x="0" y="0"/>
            <a:chExt cx="532514" cy="8860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2514" cy="886099"/>
            </a:xfrm>
            <a:custGeom>
              <a:avLst/>
              <a:gdLst/>
              <a:ahLst/>
              <a:cxnLst/>
              <a:rect r="r" b="b" t="t" l="l"/>
              <a:pathLst>
                <a:path h="886099" w="532514">
                  <a:moveTo>
                    <a:pt x="203200" y="0"/>
                  </a:moveTo>
                  <a:lnTo>
                    <a:pt x="532514" y="0"/>
                  </a:lnTo>
                  <a:lnTo>
                    <a:pt x="329314" y="886099"/>
                  </a:lnTo>
                  <a:lnTo>
                    <a:pt x="0" y="88609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145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76200"/>
              <a:ext cx="329314" cy="9622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18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5400000">
            <a:off x="14625144" y="669154"/>
            <a:ext cx="2582506" cy="2685806"/>
            <a:chOff x="0" y="0"/>
            <a:chExt cx="3443341" cy="3581075"/>
          </a:xfrm>
        </p:grpSpPr>
        <p:grpSp>
          <p:nvGrpSpPr>
            <p:cNvPr name="Group 7" id="7"/>
            <p:cNvGrpSpPr/>
            <p:nvPr/>
          </p:nvGrpSpPr>
          <p:grpSpPr>
            <a:xfrm rot="5400000">
              <a:off x="791968" y="929702"/>
              <a:ext cx="3581075" cy="1721671"/>
              <a:chOff x="0" y="0"/>
              <a:chExt cx="660400" cy="3175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60400" cy="317500"/>
              </a:xfrm>
              <a:custGeom>
                <a:avLst/>
                <a:gdLst/>
                <a:ahLst/>
                <a:cxnLst/>
                <a:rect r="r" b="b" t="t" l="l"/>
                <a:pathLst>
                  <a:path h="3175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C8DDE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79375"/>
                <a:ext cx="660400" cy="238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24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5400000">
              <a:off x="-929702" y="929702"/>
              <a:ext cx="3581075" cy="1721671"/>
              <a:chOff x="0" y="0"/>
              <a:chExt cx="660400" cy="3175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60400" cy="317500"/>
              </a:xfrm>
              <a:custGeom>
                <a:avLst/>
                <a:gdLst/>
                <a:ahLst/>
                <a:cxnLst/>
                <a:rect r="r" b="b" t="t" l="l"/>
                <a:pathLst>
                  <a:path h="3175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ADC1C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79375"/>
                <a:ext cx="660400" cy="238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24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730194" y="2012057"/>
            <a:ext cx="9202722" cy="3610790"/>
          </a:xfrm>
          <a:custGeom>
            <a:avLst/>
            <a:gdLst/>
            <a:ahLst/>
            <a:cxnLst/>
            <a:rect r="r" b="b" t="t" l="l"/>
            <a:pathLst>
              <a:path h="3610790" w="9202722">
                <a:moveTo>
                  <a:pt x="0" y="0"/>
                </a:moveTo>
                <a:lnTo>
                  <a:pt x="9202721" y="0"/>
                </a:lnTo>
                <a:lnTo>
                  <a:pt x="9202721" y="3610790"/>
                </a:lnTo>
                <a:lnTo>
                  <a:pt x="0" y="36107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385322" y="4076001"/>
            <a:ext cx="6376343" cy="2421677"/>
          </a:xfrm>
          <a:custGeom>
            <a:avLst/>
            <a:gdLst/>
            <a:ahLst/>
            <a:cxnLst/>
            <a:rect r="r" b="b" t="t" l="l"/>
            <a:pathLst>
              <a:path h="2421677" w="6376343">
                <a:moveTo>
                  <a:pt x="0" y="0"/>
                </a:moveTo>
                <a:lnTo>
                  <a:pt x="6376344" y="0"/>
                </a:lnTo>
                <a:lnTo>
                  <a:pt x="6376344" y="2421677"/>
                </a:lnTo>
                <a:lnTo>
                  <a:pt x="0" y="242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85550" y="5909109"/>
            <a:ext cx="10542837" cy="3919540"/>
          </a:xfrm>
          <a:custGeom>
            <a:avLst/>
            <a:gdLst/>
            <a:ahLst/>
            <a:cxnLst/>
            <a:rect r="r" b="b" t="t" l="l"/>
            <a:pathLst>
              <a:path h="3919540" w="10542837">
                <a:moveTo>
                  <a:pt x="0" y="0"/>
                </a:moveTo>
                <a:lnTo>
                  <a:pt x="10542837" y="0"/>
                </a:lnTo>
                <a:lnTo>
                  <a:pt x="10542837" y="3919540"/>
                </a:lnTo>
                <a:lnTo>
                  <a:pt x="0" y="39195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319337" y="7055348"/>
            <a:ext cx="6508314" cy="2535998"/>
          </a:xfrm>
          <a:custGeom>
            <a:avLst/>
            <a:gdLst/>
            <a:ahLst/>
            <a:cxnLst/>
            <a:rect r="r" b="b" t="t" l="l"/>
            <a:pathLst>
              <a:path h="2535998" w="6508314">
                <a:moveTo>
                  <a:pt x="0" y="0"/>
                </a:moveTo>
                <a:lnTo>
                  <a:pt x="6508314" y="0"/>
                </a:lnTo>
                <a:lnTo>
                  <a:pt x="6508314" y="2535998"/>
                </a:lnTo>
                <a:lnTo>
                  <a:pt x="0" y="25359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942975"/>
            <a:ext cx="8582073" cy="707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14"/>
              </a:lnSpc>
            </a:pPr>
            <a:r>
              <a:rPr lang="en-US" b="true" sz="4088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Key Insights from the Survey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4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salesforce.wd12.myworkdayjobs.com/en-US/external_career_site/job/California---San-Francisco/Data-Applied-Scientist--College-Grad-_JR312716-1"/>
          </p:cNvPr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726405" y="347276"/>
            <a:ext cx="2000948" cy="3329562"/>
            <a:chOff x="0" y="0"/>
            <a:chExt cx="532514" cy="8860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2514" cy="886099"/>
            </a:xfrm>
            <a:custGeom>
              <a:avLst/>
              <a:gdLst/>
              <a:ahLst/>
              <a:cxnLst/>
              <a:rect r="r" b="b" t="t" l="l"/>
              <a:pathLst>
                <a:path h="886099" w="532514">
                  <a:moveTo>
                    <a:pt x="203200" y="0"/>
                  </a:moveTo>
                  <a:lnTo>
                    <a:pt x="532514" y="0"/>
                  </a:lnTo>
                  <a:lnTo>
                    <a:pt x="329314" y="886099"/>
                  </a:lnTo>
                  <a:lnTo>
                    <a:pt x="0" y="88609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145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76200"/>
              <a:ext cx="329314" cy="9622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18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5400000">
            <a:off x="14625144" y="669154"/>
            <a:ext cx="2582506" cy="2685806"/>
            <a:chOff x="0" y="0"/>
            <a:chExt cx="3443341" cy="3581075"/>
          </a:xfrm>
        </p:grpSpPr>
        <p:grpSp>
          <p:nvGrpSpPr>
            <p:cNvPr name="Group 7" id="7"/>
            <p:cNvGrpSpPr/>
            <p:nvPr/>
          </p:nvGrpSpPr>
          <p:grpSpPr>
            <a:xfrm rot="5400000">
              <a:off x="791968" y="929702"/>
              <a:ext cx="3581075" cy="1721671"/>
              <a:chOff x="0" y="0"/>
              <a:chExt cx="660400" cy="3175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60400" cy="317500"/>
              </a:xfrm>
              <a:custGeom>
                <a:avLst/>
                <a:gdLst/>
                <a:ahLst/>
                <a:cxnLst/>
                <a:rect r="r" b="b" t="t" l="l"/>
                <a:pathLst>
                  <a:path h="3175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C8DDE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79375"/>
                <a:ext cx="660400" cy="238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24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5400000">
              <a:off x="-929702" y="929702"/>
              <a:ext cx="3581075" cy="1721671"/>
              <a:chOff x="0" y="0"/>
              <a:chExt cx="660400" cy="3175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60400" cy="317500"/>
              </a:xfrm>
              <a:custGeom>
                <a:avLst/>
                <a:gdLst/>
                <a:ahLst/>
                <a:cxnLst/>
                <a:rect r="r" b="b" t="t" l="l"/>
                <a:pathLst>
                  <a:path h="3175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ADC1C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79375"/>
                <a:ext cx="660400" cy="238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24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028700" y="1911842"/>
            <a:ext cx="11301259" cy="2782935"/>
          </a:xfrm>
          <a:custGeom>
            <a:avLst/>
            <a:gdLst/>
            <a:ahLst/>
            <a:cxnLst/>
            <a:rect r="r" b="b" t="t" l="l"/>
            <a:pathLst>
              <a:path h="2782935" w="11301259">
                <a:moveTo>
                  <a:pt x="0" y="0"/>
                </a:moveTo>
                <a:lnTo>
                  <a:pt x="11301259" y="0"/>
                </a:lnTo>
                <a:lnTo>
                  <a:pt x="11301259" y="2782935"/>
                </a:lnTo>
                <a:lnTo>
                  <a:pt x="0" y="27829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8700" y="4841677"/>
            <a:ext cx="11301259" cy="4543501"/>
          </a:xfrm>
          <a:custGeom>
            <a:avLst/>
            <a:gdLst/>
            <a:ahLst/>
            <a:cxnLst/>
            <a:rect r="r" b="b" t="t" l="l"/>
            <a:pathLst>
              <a:path h="4543501" w="11301259">
                <a:moveTo>
                  <a:pt x="0" y="0"/>
                </a:moveTo>
                <a:lnTo>
                  <a:pt x="11301259" y="0"/>
                </a:lnTo>
                <a:lnTo>
                  <a:pt x="11301259" y="4543501"/>
                </a:lnTo>
                <a:lnTo>
                  <a:pt x="0" y="45435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1057" r="0" b="-9014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158862" y="5516897"/>
            <a:ext cx="4245086" cy="4101814"/>
          </a:xfrm>
          <a:custGeom>
            <a:avLst/>
            <a:gdLst/>
            <a:ahLst/>
            <a:cxnLst/>
            <a:rect r="r" b="b" t="t" l="l"/>
            <a:pathLst>
              <a:path h="4101814" w="4245086">
                <a:moveTo>
                  <a:pt x="0" y="0"/>
                </a:moveTo>
                <a:lnTo>
                  <a:pt x="4245086" y="0"/>
                </a:lnTo>
                <a:lnTo>
                  <a:pt x="4245086" y="4101814"/>
                </a:lnTo>
                <a:lnTo>
                  <a:pt x="0" y="41018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12916666" y="3737041"/>
            <a:ext cx="2810687" cy="2427731"/>
          </a:xfrm>
          <a:custGeom>
            <a:avLst/>
            <a:gdLst/>
            <a:ahLst/>
            <a:cxnLst/>
            <a:rect r="r" b="b" t="t" l="l"/>
            <a:pathLst>
              <a:path h="2427731" w="2810687">
                <a:moveTo>
                  <a:pt x="2810687" y="0"/>
                </a:moveTo>
                <a:lnTo>
                  <a:pt x="0" y="0"/>
                </a:lnTo>
                <a:lnTo>
                  <a:pt x="0" y="2427731"/>
                </a:lnTo>
                <a:lnTo>
                  <a:pt x="2810687" y="2427731"/>
                </a:lnTo>
                <a:lnTo>
                  <a:pt x="281068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>
            <a:hlinkClick r:id="rId11" tooltip="https://salesforce.wd12.myworkdayjobs.com/en-US/external_career_site/job/California---San-Francisco/Data-Applied-Scientist--College-Grad-_JR312716-1"/>
          </p:cNvPr>
          <p:cNvSpPr/>
          <p:nvPr/>
        </p:nvSpPr>
        <p:spPr>
          <a:xfrm flipH="false" flipV="false" rot="0">
            <a:off x="11279359" y="1427728"/>
            <a:ext cx="1050600" cy="444617"/>
          </a:xfrm>
          <a:custGeom>
            <a:avLst/>
            <a:gdLst/>
            <a:ahLst/>
            <a:cxnLst/>
            <a:rect r="r" b="b" t="t" l="l"/>
            <a:pathLst>
              <a:path h="444617" w="1050600">
                <a:moveTo>
                  <a:pt x="0" y="0"/>
                </a:moveTo>
                <a:lnTo>
                  <a:pt x="1050600" y="0"/>
                </a:lnTo>
                <a:lnTo>
                  <a:pt x="1050600" y="444616"/>
                </a:lnTo>
                <a:lnTo>
                  <a:pt x="0" y="4446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688" t="-1116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942975"/>
            <a:ext cx="8582073" cy="707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14"/>
              </a:lnSpc>
            </a:pPr>
            <a:r>
              <a:rPr lang="en-US" b="true" sz="4088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Why is there a Need?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41390" y="8336222"/>
            <a:ext cx="9733062" cy="589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76"/>
              </a:lnSpc>
              <a:spcBef>
                <a:spcPct val="0"/>
              </a:spcBef>
            </a:pPr>
            <a:r>
              <a:rPr lang="en-US" sz="1868" spc="-48" strike="noStrike" u="sng">
                <a:solidFill>
                  <a:srgbClr val="FF3131"/>
                </a:solidFill>
                <a:latin typeface="Futura"/>
                <a:ea typeface="Futura"/>
                <a:cs typeface="Futura"/>
                <a:sym typeface="Futura"/>
              </a:rPr>
              <a:t>This role is only open to to prior Salesforce interns. All others who do not meet this criteria will not be</a:t>
            </a:r>
          </a:p>
          <a:p>
            <a:pPr algn="l" marL="0" indent="0" lvl="0">
              <a:lnSpc>
                <a:spcPts val="2176"/>
              </a:lnSpc>
              <a:spcBef>
                <a:spcPct val="0"/>
              </a:spcBef>
            </a:pPr>
            <a:r>
              <a:rPr lang="en-US" sz="1868" spc="-48" strike="noStrike" u="sng">
                <a:solidFill>
                  <a:srgbClr val="FF3131"/>
                </a:solidFill>
                <a:latin typeface="Futura"/>
                <a:ea typeface="Futura"/>
                <a:cs typeface="Futura"/>
                <a:sym typeface="Futura"/>
              </a:rPr>
              <a:t>considered.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473505" y="4621475"/>
            <a:ext cx="1697009" cy="392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52"/>
              </a:lnSpc>
            </a:pPr>
            <a:r>
              <a:rPr lang="en-US" b="true" sz="227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Why 91% 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4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salesforce.wd12.myworkdayjobs.com/en-US/external_career_site/job/California---San-Francisco/Data-Applied-Scientist--College-Grad-_JR312716-1"/>
          </p:cNvPr>
          <p:cNvSpPr/>
          <p:nvPr/>
        </p:nvSpPr>
        <p:spPr>
          <a:xfrm flipH="true" flipV="false" rot="0">
            <a:off x="3810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726405" y="347276"/>
            <a:ext cx="2000948" cy="3329562"/>
            <a:chOff x="0" y="0"/>
            <a:chExt cx="532514" cy="8860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2514" cy="886099"/>
            </a:xfrm>
            <a:custGeom>
              <a:avLst/>
              <a:gdLst/>
              <a:ahLst/>
              <a:cxnLst/>
              <a:rect r="r" b="b" t="t" l="l"/>
              <a:pathLst>
                <a:path h="886099" w="532514">
                  <a:moveTo>
                    <a:pt x="203200" y="0"/>
                  </a:moveTo>
                  <a:lnTo>
                    <a:pt x="532514" y="0"/>
                  </a:lnTo>
                  <a:lnTo>
                    <a:pt x="329314" y="886099"/>
                  </a:lnTo>
                  <a:lnTo>
                    <a:pt x="0" y="88609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145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76200"/>
              <a:ext cx="329314" cy="9622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18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5400000">
            <a:off x="14625144" y="669154"/>
            <a:ext cx="2582506" cy="2685806"/>
            <a:chOff x="0" y="0"/>
            <a:chExt cx="3443341" cy="3581075"/>
          </a:xfrm>
        </p:grpSpPr>
        <p:grpSp>
          <p:nvGrpSpPr>
            <p:cNvPr name="Group 7" id="7"/>
            <p:cNvGrpSpPr/>
            <p:nvPr/>
          </p:nvGrpSpPr>
          <p:grpSpPr>
            <a:xfrm rot="5400000">
              <a:off x="791968" y="929702"/>
              <a:ext cx="3581075" cy="1721671"/>
              <a:chOff x="0" y="0"/>
              <a:chExt cx="660400" cy="3175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60400" cy="317500"/>
              </a:xfrm>
              <a:custGeom>
                <a:avLst/>
                <a:gdLst/>
                <a:ahLst/>
                <a:cxnLst/>
                <a:rect r="r" b="b" t="t" l="l"/>
                <a:pathLst>
                  <a:path h="3175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C8DDE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79375"/>
                <a:ext cx="660400" cy="238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24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5400000">
              <a:off x="-929702" y="929702"/>
              <a:ext cx="3581075" cy="1721671"/>
              <a:chOff x="0" y="0"/>
              <a:chExt cx="660400" cy="3175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60400" cy="317500"/>
              </a:xfrm>
              <a:custGeom>
                <a:avLst/>
                <a:gdLst/>
                <a:ahLst/>
                <a:cxnLst/>
                <a:rect r="r" b="b" t="t" l="l"/>
                <a:pathLst>
                  <a:path h="3175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ADC1C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79375"/>
                <a:ext cx="660400" cy="238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24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3158862" y="5516897"/>
            <a:ext cx="4245086" cy="4101814"/>
          </a:xfrm>
          <a:custGeom>
            <a:avLst/>
            <a:gdLst/>
            <a:ahLst/>
            <a:cxnLst/>
            <a:rect r="r" b="b" t="t" l="l"/>
            <a:pathLst>
              <a:path h="4101814" w="4245086">
                <a:moveTo>
                  <a:pt x="0" y="0"/>
                </a:moveTo>
                <a:lnTo>
                  <a:pt x="4245086" y="0"/>
                </a:lnTo>
                <a:lnTo>
                  <a:pt x="4245086" y="4101814"/>
                </a:lnTo>
                <a:lnTo>
                  <a:pt x="0" y="41018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12414517" y="3303310"/>
            <a:ext cx="3312836" cy="2861462"/>
          </a:xfrm>
          <a:custGeom>
            <a:avLst/>
            <a:gdLst/>
            <a:ahLst/>
            <a:cxnLst/>
            <a:rect r="r" b="b" t="t" l="l"/>
            <a:pathLst>
              <a:path h="2861462" w="3312836">
                <a:moveTo>
                  <a:pt x="3312836" y="0"/>
                </a:moveTo>
                <a:lnTo>
                  <a:pt x="0" y="0"/>
                </a:lnTo>
                <a:lnTo>
                  <a:pt x="0" y="2861462"/>
                </a:lnTo>
                <a:lnTo>
                  <a:pt x="3312836" y="2861462"/>
                </a:lnTo>
                <a:lnTo>
                  <a:pt x="331283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335" r="-335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76642" y="2459215"/>
            <a:ext cx="11685928" cy="6799085"/>
          </a:xfrm>
          <a:custGeom>
            <a:avLst/>
            <a:gdLst/>
            <a:ahLst/>
            <a:cxnLst/>
            <a:rect r="r" b="b" t="t" l="l"/>
            <a:pathLst>
              <a:path h="6799085" w="11685928">
                <a:moveTo>
                  <a:pt x="0" y="0"/>
                </a:moveTo>
                <a:lnTo>
                  <a:pt x="11685928" y="0"/>
                </a:lnTo>
                <a:lnTo>
                  <a:pt x="11685928" y="6799085"/>
                </a:lnTo>
                <a:lnTo>
                  <a:pt x="0" y="67990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28224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399903" y="5375114"/>
            <a:ext cx="679292" cy="647875"/>
          </a:xfrm>
          <a:custGeom>
            <a:avLst/>
            <a:gdLst/>
            <a:ahLst/>
            <a:cxnLst/>
            <a:rect r="r" b="b" t="t" l="l"/>
            <a:pathLst>
              <a:path h="647875" w="679292">
                <a:moveTo>
                  <a:pt x="0" y="0"/>
                </a:moveTo>
                <a:lnTo>
                  <a:pt x="679292" y="0"/>
                </a:lnTo>
                <a:lnTo>
                  <a:pt x="679292" y="647875"/>
                </a:lnTo>
                <a:lnTo>
                  <a:pt x="0" y="6478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942975"/>
            <a:ext cx="8582073" cy="707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14"/>
              </a:lnSpc>
            </a:pPr>
            <a:r>
              <a:rPr lang="en-US" b="true" sz="4088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Why is there a Need?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618639" y="4189669"/>
            <a:ext cx="2904593" cy="766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52"/>
              </a:lnSpc>
            </a:pPr>
            <a:r>
              <a:rPr lang="en-US" b="true" sz="227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Why can’t i feel any confidence 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4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456064" y="3129625"/>
            <a:ext cx="2542963" cy="2542963"/>
          </a:xfrm>
          <a:custGeom>
            <a:avLst/>
            <a:gdLst/>
            <a:ahLst/>
            <a:cxnLst/>
            <a:rect r="r" b="b" t="t" l="l"/>
            <a:pathLst>
              <a:path h="2542963" w="2542963">
                <a:moveTo>
                  <a:pt x="0" y="0"/>
                </a:moveTo>
                <a:lnTo>
                  <a:pt x="2542963" y="0"/>
                </a:lnTo>
                <a:lnTo>
                  <a:pt x="2542963" y="2542963"/>
                </a:lnTo>
                <a:lnTo>
                  <a:pt x="0" y="25429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5447793" y="3129625"/>
            <a:ext cx="2542963" cy="2542963"/>
          </a:xfrm>
          <a:custGeom>
            <a:avLst/>
            <a:gdLst/>
            <a:ahLst/>
            <a:cxnLst/>
            <a:rect r="r" b="b" t="t" l="l"/>
            <a:pathLst>
              <a:path h="2542963" w="2542963">
                <a:moveTo>
                  <a:pt x="0" y="0"/>
                </a:moveTo>
                <a:lnTo>
                  <a:pt x="2542963" y="0"/>
                </a:lnTo>
                <a:lnTo>
                  <a:pt x="2542963" y="2542963"/>
                </a:lnTo>
                <a:lnTo>
                  <a:pt x="0" y="25429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9552856" y="3129625"/>
            <a:ext cx="2542963" cy="2542963"/>
          </a:xfrm>
          <a:custGeom>
            <a:avLst/>
            <a:gdLst/>
            <a:ahLst/>
            <a:cxnLst/>
            <a:rect r="r" b="b" t="t" l="l"/>
            <a:pathLst>
              <a:path h="2542963" w="2542963">
                <a:moveTo>
                  <a:pt x="0" y="0"/>
                </a:moveTo>
                <a:lnTo>
                  <a:pt x="2542963" y="0"/>
                </a:lnTo>
                <a:lnTo>
                  <a:pt x="2542963" y="2542963"/>
                </a:lnTo>
                <a:lnTo>
                  <a:pt x="0" y="25429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49082" y="4146703"/>
            <a:ext cx="2432525" cy="775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44"/>
              </a:lnSpc>
            </a:pPr>
            <a:r>
              <a:rPr lang="en-US" b="true" sz="2537">
                <a:solidFill>
                  <a:srgbClr val="561269"/>
                </a:solidFill>
                <a:latin typeface="Telegraf Bold"/>
                <a:ea typeface="Telegraf Bold"/>
                <a:cs typeface="Telegraf Bold"/>
                <a:sym typeface="Telegraf Bold"/>
              </a:rPr>
              <a:t>Sematic Search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03592" y="4206046"/>
            <a:ext cx="2031365" cy="652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42"/>
              </a:lnSpc>
            </a:pPr>
            <a:r>
              <a:rPr lang="en-US" b="true" sz="2118">
                <a:solidFill>
                  <a:srgbClr val="00167A"/>
                </a:solidFill>
                <a:latin typeface="Telegraf Bold"/>
                <a:ea typeface="Telegraf Bold"/>
                <a:cs typeface="Telegraf Bold"/>
                <a:sym typeface="Telegraf Bold"/>
              </a:rPr>
              <a:t>Enhanced Personalization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68854" y="4206046"/>
            <a:ext cx="2310967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44"/>
              </a:lnSpc>
            </a:pPr>
            <a:r>
              <a:rPr lang="en-US" b="true" sz="2120">
                <a:solidFill>
                  <a:srgbClr val="7A004B"/>
                </a:solidFill>
                <a:latin typeface="Telegraf Bold"/>
                <a:ea typeface="Telegraf Bold"/>
                <a:cs typeface="Telegraf Bold"/>
                <a:sym typeface="Telegraf Bold"/>
              </a:rPr>
              <a:t>Resume Optimisation 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0" y="0"/>
            <a:ext cx="18288000" cy="2383076"/>
            <a:chOff x="0" y="0"/>
            <a:chExt cx="4816593" cy="62764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16592" cy="627641"/>
            </a:xfrm>
            <a:custGeom>
              <a:avLst/>
              <a:gdLst/>
              <a:ahLst/>
              <a:cxnLst/>
              <a:rect r="r" b="b" t="t" l="l"/>
              <a:pathLst>
                <a:path h="62764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27641"/>
                  </a:lnTo>
                  <a:lnTo>
                    <a:pt x="0" y="627641"/>
                  </a:lnTo>
                  <a:close/>
                </a:path>
              </a:pathLst>
            </a:custGeom>
            <a:solidFill>
              <a:srgbClr val="0A145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4816593" cy="656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81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700227"/>
            <a:ext cx="16230600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</a:pPr>
            <a:r>
              <a:rPr lang="en-US" b="true" sz="6999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Solution: Job-Hunt AI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10800000">
            <a:off x="13915094" y="3129625"/>
            <a:ext cx="2542963" cy="2542963"/>
          </a:xfrm>
          <a:custGeom>
            <a:avLst/>
            <a:gdLst/>
            <a:ahLst/>
            <a:cxnLst/>
            <a:rect r="r" b="b" t="t" l="l"/>
            <a:pathLst>
              <a:path h="2542963" w="2542963">
                <a:moveTo>
                  <a:pt x="0" y="0"/>
                </a:moveTo>
                <a:lnTo>
                  <a:pt x="2542963" y="0"/>
                </a:lnTo>
                <a:lnTo>
                  <a:pt x="2542963" y="2542963"/>
                </a:lnTo>
                <a:lnTo>
                  <a:pt x="0" y="25429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915094" y="4048883"/>
            <a:ext cx="2310967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44"/>
              </a:lnSpc>
            </a:pPr>
            <a:r>
              <a:rPr lang="en-US" b="true" sz="2120">
                <a:solidFill>
                  <a:srgbClr val="007A3F"/>
                </a:solidFill>
                <a:latin typeface="Telegraf Bold"/>
                <a:ea typeface="Telegraf Bold"/>
                <a:cs typeface="Telegraf Bold"/>
                <a:sym typeface="Telegraf Bold"/>
              </a:rPr>
              <a:t>In Context Interview Preparation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28324" y="6088704"/>
            <a:ext cx="17215818" cy="3505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4213" indent="-402107" lvl="1">
              <a:lnSpc>
                <a:spcPts val="5214"/>
              </a:lnSpc>
              <a:buFont typeface="Arial"/>
              <a:buChar char="•"/>
            </a:pPr>
            <a:r>
              <a:rPr lang="en-US" b="true" sz="3724">
                <a:solidFill>
                  <a:srgbClr val="C8DDEB"/>
                </a:solidFill>
                <a:latin typeface="Telegraf Bold"/>
                <a:ea typeface="Telegraf Bold"/>
                <a:cs typeface="Telegraf Bold"/>
                <a:sym typeface="Telegraf Bold"/>
              </a:rPr>
              <a:t>Our core innovation is an </a:t>
            </a:r>
            <a:r>
              <a:rPr lang="en-US" b="true" sz="3724">
                <a:solidFill>
                  <a:srgbClr val="B174E7"/>
                </a:solidFill>
                <a:latin typeface="Telegraf Bold"/>
                <a:ea typeface="Telegraf Bold"/>
                <a:cs typeface="Telegraf Bold"/>
                <a:sym typeface="Telegraf Bold"/>
              </a:rPr>
              <a:t>AI descriptive search engine </a:t>
            </a:r>
            <a:r>
              <a:rPr lang="en-US" b="true" sz="3724">
                <a:solidFill>
                  <a:srgbClr val="C8DDEB"/>
                </a:solidFill>
                <a:latin typeface="Telegraf Bold"/>
                <a:ea typeface="Telegraf Bold"/>
                <a:cs typeface="Telegraf Bold"/>
                <a:sym typeface="Telegraf Bold"/>
              </a:rPr>
              <a:t>that understands the semantic essence of a candidate's profile and matches them with opportunities that are a true fit. </a:t>
            </a:r>
          </a:p>
          <a:p>
            <a:pPr algn="l">
              <a:lnSpc>
                <a:spcPts val="1574"/>
              </a:lnSpc>
            </a:pPr>
          </a:p>
          <a:p>
            <a:pPr algn="l" marL="804213" indent="-402107" lvl="1">
              <a:lnSpc>
                <a:spcPts val="5214"/>
              </a:lnSpc>
              <a:buFont typeface="Arial"/>
              <a:buChar char="•"/>
            </a:pPr>
            <a:r>
              <a:rPr lang="en-US" b="true" sz="3724">
                <a:solidFill>
                  <a:srgbClr val="C8DDEB"/>
                </a:solidFill>
                <a:latin typeface="Telegraf Bold"/>
                <a:ea typeface="Telegraf Bold"/>
                <a:cs typeface="Telegraf Bold"/>
                <a:sym typeface="Telegraf Bold"/>
              </a:rPr>
              <a:t>We are not just another job board; we are </a:t>
            </a:r>
            <a:r>
              <a:rPr lang="en-US" b="true" sz="3724">
                <a:solidFill>
                  <a:srgbClr val="B174E7"/>
                </a:solidFill>
                <a:latin typeface="Telegraf Bold"/>
                <a:ea typeface="Telegraf Bold"/>
                <a:cs typeface="Telegraf Bold"/>
                <a:sym typeface="Telegraf Bold"/>
              </a:rPr>
              <a:t>a career companion </a:t>
            </a:r>
            <a:r>
              <a:rPr lang="en-US" b="true" sz="3724">
                <a:solidFill>
                  <a:srgbClr val="C8DDEB"/>
                </a:solidFill>
                <a:latin typeface="Telegraf Bold"/>
                <a:ea typeface="Telegraf Bold"/>
                <a:cs typeface="Telegraf Bold"/>
                <a:sym typeface="Telegraf Bold"/>
              </a:rPr>
              <a:t>that empowers job seekers to find their dream job, faster.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4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9383580">
            <a:off x="981493" y="5431467"/>
            <a:ext cx="4591622" cy="2207510"/>
            <a:chOff x="0" y="0"/>
            <a:chExt cx="660400" cy="317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A145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88900"/>
              <a:ext cx="660400" cy="228600"/>
            </a:xfrm>
            <a:prstGeom prst="rect">
              <a:avLst/>
            </a:prstGeom>
          </p:spPr>
          <p:txBody>
            <a:bodyPr anchor="ctr" rtlCol="false" tIns="116252" lIns="116252" bIns="116252" rIns="116252"/>
            <a:lstStyle/>
            <a:p>
              <a:pPr algn="ctr" marL="0" indent="0" lvl="0">
                <a:lnSpc>
                  <a:spcPts val="2116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-5400000">
            <a:off x="12049402" y="3796712"/>
            <a:ext cx="11248472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09"/>
              </a:lnSpc>
              <a:spcBef>
                <a:spcPct val="0"/>
              </a:spcBef>
            </a:pPr>
            <a:r>
              <a:rPr lang="en-US" b="true" sz="5925" strike="noStrike" u="none">
                <a:solidFill>
                  <a:srgbClr val="0CC0DF"/>
                </a:solidFill>
                <a:latin typeface="Telegraf Bold"/>
                <a:ea typeface="Telegraf Bold"/>
                <a:cs typeface="Telegraf Bold"/>
                <a:sym typeface="Telegraf Bold"/>
              </a:rPr>
              <a:t>Core of </a:t>
            </a:r>
            <a:r>
              <a:rPr lang="en-US" b="true" sz="5925" strike="noStrike" u="none">
                <a:solidFill>
                  <a:srgbClr val="0CC0DF"/>
                </a:solidFill>
                <a:latin typeface="Telegraf Bold"/>
                <a:ea typeface="Telegraf Bold"/>
                <a:cs typeface="Telegraf Bold"/>
                <a:sym typeface="Telegraf Bold"/>
              </a:rPr>
              <a:t>Job-Hunt AI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0369" y="576262"/>
            <a:ext cx="17507263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0"/>
              </a:lnSpc>
              <a:spcBef>
                <a:spcPct val="0"/>
              </a:spcBef>
            </a:pPr>
            <a:r>
              <a:rPr lang="en-US" b="true" sz="520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Recommendation System (Agentic Architecture)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4792" y="1556912"/>
            <a:ext cx="15746916" cy="9135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9195" indent="-279598" lvl="1">
              <a:lnSpc>
                <a:spcPts val="3626"/>
              </a:lnSpc>
              <a:buFont typeface="Arial"/>
              <a:buChar char="•"/>
            </a:pPr>
            <a:r>
              <a:rPr lang="en-US" b="true" sz="2590">
                <a:solidFill>
                  <a:srgbClr val="3DDBE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 </a:t>
            </a:r>
            <a:r>
              <a:rPr lang="en-US" b="true" sz="2590">
                <a:solidFill>
                  <a:srgbClr val="3DDBE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Addressed:</a:t>
            </a:r>
            <a:r>
              <a:rPr lang="en-US" b="true" sz="259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Tackles the person-job fit challenge in recommender systems and NLP </a:t>
            </a:r>
            <a:r>
              <a:rPr lang="en-US" b="true" sz="2590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(Bian et al., 2020)</a:t>
            </a:r>
            <a:r>
              <a:rPr lang="en-US" b="true" sz="259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which has traditionally been approached using deep models such as RNNs and</a:t>
            </a:r>
            <a:r>
              <a:rPr lang="en-US" b="true" sz="2590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GNNs (Qin et al., 2018) </a:t>
            </a:r>
            <a:r>
              <a:rPr lang="en-US" b="true" sz="259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to match resumes with JD.  Incorporating agent orchestration here (e.g. an agent that reads a user’s resume, identifies missing skills, searches job postings, and iteratively refines search) would be cutting-edge.</a:t>
            </a:r>
          </a:p>
          <a:p>
            <a:pPr algn="l">
              <a:lnSpc>
                <a:spcPts val="3626"/>
              </a:lnSpc>
            </a:pPr>
          </a:p>
          <a:p>
            <a:pPr algn="l" marL="559195" indent="-279598" lvl="1">
              <a:lnSpc>
                <a:spcPts val="3626"/>
              </a:lnSpc>
              <a:buFont typeface="Arial"/>
              <a:buChar char="•"/>
            </a:pPr>
            <a:r>
              <a:rPr lang="en-US" b="true" sz="2590">
                <a:solidFill>
                  <a:srgbClr val="3DDBE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Proposed Innovation: </a:t>
            </a:r>
            <a:r>
              <a:rPr lang="en-US" b="true" sz="259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Leverage LLMs for:</a:t>
            </a:r>
          </a:p>
          <a:p>
            <a:pPr algn="l" marL="1118390" indent="-372797" lvl="2">
              <a:lnSpc>
                <a:spcPts val="3626"/>
              </a:lnSpc>
              <a:buFont typeface="Arial"/>
              <a:buChar char="⚬"/>
            </a:pPr>
            <a:r>
              <a:rPr lang="en-US" b="true" sz="2590">
                <a:solidFill>
                  <a:srgbClr val="3DDBE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enrichment &amp; augmentation</a:t>
            </a:r>
            <a:r>
              <a:rPr lang="en-US" b="true" sz="259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inspired by </a:t>
            </a:r>
            <a:r>
              <a:rPr lang="en-US" b="true" sz="2590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ConFit v2 (Yu et al., 2025)</a:t>
            </a:r>
            <a:r>
              <a:rPr lang="en-US" b="true" sz="259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which generates hypothetical resumes.</a:t>
            </a:r>
          </a:p>
          <a:p>
            <a:pPr algn="l" marL="1118390" indent="-372797" lvl="2">
              <a:lnSpc>
                <a:spcPts val="3626"/>
              </a:lnSpc>
              <a:buFont typeface="Arial"/>
              <a:buChar char="⚬"/>
            </a:pPr>
            <a:r>
              <a:rPr lang="en-US" b="true" sz="2590">
                <a:solidFill>
                  <a:srgbClr val="3DDBE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Agent orchestration</a:t>
            </a:r>
            <a:r>
              <a:rPr lang="en-US" b="true" sz="259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where an LLM-driven agent reads resumes, identifies skill gaps, searches jobs, and iteratively refines matches.</a:t>
            </a:r>
          </a:p>
          <a:p>
            <a:pPr algn="l">
              <a:lnSpc>
                <a:spcPts val="3626"/>
              </a:lnSpc>
            </a:pPr>
          </a:p>
          <a:p>
            <a:pPr algn="l" marL="559195" indent="-279598" lvl="1">
              <a:lnSpc>
                <a:spcPts val="3626"/>
              </a:lnSpc>
              <a:buFont typeface="Arial"/>
              <a:buChar char="•"/>
            </a:pPr>
            <a:r>
              <a:rPr lang="en-US" b="true" sz="2590">
                <a:solidFill>
                  <a:srgbClr val="3DDBE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Research Opportunities:</a:t>
            </a:r>
          </a:p>
          <a:p>
            <a:pPr algn="l" marL="1118390" indent="-372797" lvl="2">
              <a:lnSpc>
                <a:spcPts val="3626"/>
              </a:lnSpc>
              <a:buFont typeface="Arial"/>
              <a:buChar char="⚬"/>
            </a:pPr>
            <a:r>
              <a:rPr lang="en-US" b="true" sz="259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Developing low-supervision matching systems to address data sparsity (Bian et al., 2020).</a:t>
            </a:r>
          </a:p>
          <a:p>
            <a:pPr algn="l" marL="1118390" indent="-372797" lvl="2">
              <a:lnSpc>
                <a:spcPts val="3626"/>
              </a:lnSpc>
              <a:buFont typeface="Arial"/>
              <a:buChar char="⚬"/>
            </a:pPr>
            <a:r>
              <a:rPr lang="en-US" b="true" sz="259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Exploring fairness and bias mitigation in automated hiring (Iso et al., 2025).</a:t>
            </a:r>
          </a:p>
          <a:p>
            <a:pPr algn="l">
              <a:lnSpc>
                <a:spcPts val="3626"/>
              </a:lnSpc>
            </a:pPr>
          </a:p>
          <a:p>
            <a:pPr algn="l" marL="559195" indent="-279598" lvl="1">
              <a:lnSpc>
                <a:spcPts val="3626"/>
              </a:lnSpc>
              <a:buFont typeface="Arial"/>
              <a:buChar char="•"/>
            </a:pPr>
            <a:r>
              <a:rPr lang="en-US" b="true" sz="2590">
                <a:solidFill>
                  <a:srgbClr val="3DDBE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Target Venues:</a:t>
            </a:r>
            <a:r>
              <a:rPr lang="en-US" b="true" sz="259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RecSys, SIGIR, ACL (Industry Track), and A* conferences focusing on fairness and AI ethics.</a:t>
            </a:r>
          </a:p>
          <a:p>
            <a:pPr algn="l">
              <a:lnSpc>
                <a:spcPts val="3626"/>
              </a:lnSpc>
            </a:pPr>
          </a:p>
          <a:p>
            <a:pPr algn="l">
              <a:lnSpc>
                <a:spcPts val="3626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4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439542">
            <a:off x="6836366" y="6295353"/>
            <a:ext cx="14173667" cy="7983294"/>
          </a:xfrm>
          <a:custGeom>
            <a:avLst/>
            <a:gdLst/>
            <a:ahLst/>
            <a:cxnLst/>
            <a:rect r="r" b="b" t="t" l="l"/>
            <a:pathLst>
              <a:path h="7983294" w="14173667">
                <a:moveTo>
                  <a:pt x="0" y="0"/>
                </a:moveTo>
                <a:lnTo>
                  <a:pt x="14173667" y="0"/>
                </a:lnTo>
                <a:lnTo>
                  <a:pt x="14173667" y="7983294"/>
                </a:lnTo>
                <a:lnTo>
                  <a:pt x="0" y="79832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25558" y="2512509"/>
            <a:ext cx="8168741" cy="5261981"/>
          </a:xfrm>
          <a:custGeom>
            <a:avLst/>
            <a:gdLst/>
            <a:ahLst/>
            <a:cxnLst/>
            <a:rect r="r" b="b" t="t" l="l"/>
            <a:pathLst>
              <a:path h="5261981" w="8168741">
                <a:moveTo>
                  <a:pt x="0" y="0"/>
                </a:moveTo>
                <a:lnTo>
                  <a:pt x="8168741" y="0"/>
                </a:lnTo>
                <a:lnTo>
                  <a:pt x="8168741" y="5261982"/>
                </a:lnTo>
                <a:lnTo>
                  <a:pt x="0" y="52619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92635" y="4560948"/>
            <a:ext cx="8068328" cy="5451183"/>
          </a:xfrm>
          <a:custGeom>
            <a:avLst/>
            <a:gdLst/>
            <a:ahLst/>
            <a:cxnLst/>
            <a:rect r="r" b="b" t="t" l="l"/>
            <a:pathLst>
              <a:path h="5451183" w="8068328">
                <a:moveTo>
                  <a:pt x="0" y="0"/>
                </a:moveTo>
                <a:lnTo>
                  <a:pt x="8068329" y="0"/>
                </a:lnTo>
                <a:lnTo>
                  <a:pt x="8068329" y="5451182"/>
                </a:lnTo>
                <a:lnTo>
                  <a:pt x="0" y="54511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18619"/>
            <a:ext cx="17259300" cy="950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25"/>
              </a:lnSpc>
            </a:pPr>
            <a:r>
              <a:rPr lang="en-US" b="true" sz="5854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Resume Optimisation  (Prompt Engineering)</a:t>
            </a:r>
          </a:p>
        </p:txBody>
      </p:sp>
      <p:sp>
        <p:nvSpPr>
          <p:cNvPr name="TextBox 7" id="7"/>
          <p:cNvSpPr txBox="true"/>
          <p:nvPr/>
        </p:nvSpPr>
        <p:spPr>
          <a:xfrm rot="-5400000">
            <a:off x="12049402" y="3796712"/>
            <a:ext cx="11248472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09"/>
              </a:lnSpc>
              <a:spcBef>
                <a:spcPct val="0"/>
              </a:spcBef>
            </a:pPr>
            <a:r>
              <a:rPr lang="en-US" b="true" sz="5925" strike="noStrike" u="none">
                <a:solidFill>
                  <a:srgbClr val="0CC0DF"/>
                </a:solidFill>
                <a:latin typeface="Telegraf Bold"/>
                <a:ea typeface="Telegraf Bold"/>
                <a:cs typeface="Telegraf Bold"/>
                <a:sym typeface="Telegraf Bold"/>
              </a:rPr>
              <a:t>Core of </a:t>
            </a:r>
            <a:r>
              <a:rPr lang="en-US" b="true" sz="5925" strike="noStrike" u="none">
                <a:solidFill>
                  <a:srgbClr val="0CC0DF"/>
                </a:solidFill>
                <a:latin typeface="Telegraf Bold"/>
                <a:ea typeface="Telegraf Bold"/>
                <a:cs typeface="Telegraf Bold"/>
                <a:sym typeface="Telegraf Bold"/>
              </a:rPr>
              <a:t>Job-Hunt AI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4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9383580">
            <a:off x="981493" y="5431467"/>
            <a:ext cx="4591622" cy="2207510"/>
            <a:chOff x="0" y="0"/>
            <a:chExt cx="660400" cy="317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A145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88900"/>
              <a:ext cx="660400" cy="228600"/>
            </a:xfrm>
            <a:prstGeom prst="rect">
              <a:avLst/>
            </a:prstGeom>
          </p:spPr>
          <p:txBody>
            <a:bodyPr anchor="ctr" rtlCol="false" tIns="116252" lIns="116252" bIns="116252" rIns="116252"/>
            <a:lstStyle/>
            <a:p>
              <a:pPr algn="ctr" marL="0" indent="0" lvl="0">
                <a:lnSpc>
                  <a:spcPts val="2116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-5400000">
            <a:off x="12049402" y="3796712"/>
            <a:ext cx="11248472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09"/>
              </a:lnSpc>
              <a:spcBef>
                <a:spcPct val="0"/>
              </a:spcBef>
            </a:pPr>
            <a:r>
              <a:rPr lang="en-US" b="true" sz="5925" strike="noStrike" u="none">
                <a:solidFill>
                  <a:srgbClr val="0CC0DF"/>
                </a:solidFill>
                <a:latin typeface="Telegraf Bold"/>
                <a:ea typeface="Telegraf Bold"/>
                <a:cs typeface="Telegraf Bold"/>
                <a:sym typeface="Telegraf Bold"/>
              </a:rPr>
              <a:t>Core of </a:t>
            </a:r>
            <a:r>
              <a:rPr lang="en-US" b="true" sz="5925" strike="noStrike" u="none">
                <a:solidFill>
                  <a:srgbClr val="0CC0DF"/>
                </a:solidFill>
                <a:latin typeface="Telegraf Bold"/>
                <a:ea typeface="Telegraf Bold"/>
                <a:cs typeface="Telegraf Bold"/>
                <a:sym typeface="Telegraf Bold"/>
              </a:rPr>
              <a:t>Job-Hunt AI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0369" y="576262"/>
            <a:ext cx="17507263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0"/>
              </a:lnSpc>
              <a:spcBef>
                <a:spcPct val="0"/>
              </a:spcBef>
            </a:pPr>
            <a:r>
              <a:rPr lang="en-US" b="true" sz="520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 Multi-Modal Interview Preparation: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4792" y="1556912"/>
            <a:ext cx="15746916" cy="8220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9195" indent="-279598" lvl="1">
              <a:lnSpc>
                <a:spcPts val="3626"/>
              </a:lnSpc>
              <a:buFont typeface="Arial"/>
              <a:buChar char="•"/>
            </a:pPr>
            <a:r>
              <a:rPr lang="en-US" b="true" sz="2590">
                <a:solidFill>
                  <a:srgbClr val="3DDBE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Core Idea</a:t>
            </a:r>
            <a:r>
              <a:rPr lang="en-US" b="true" sz="2590">
                <a:solidFill>
                  <a:srgbClr val="3DDBE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</a:t>
            </a:r>
            <a:r>
              <a:rPr lang="en-US" b="true" sz="259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 novel pipeline of cooperating agents (OCR →</a:t>
            </a:r>
            <a:r>
              <a:rPr lang="en-US" b="true" sz="2590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259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</a:t>
            </a:r>
            <a:r>
              <a:rPr lang="en-US" b="true" sz="2590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et</a:t>
            </a:r>
            <a:r>
              <a:rPr lang="en-US" b="true" sz="259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riev</a:t>
            </a:r>
            <a:r>
              <a:rPr lang="en-US" b="true" sz="2590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 </a:t>
            </a:r>
            <a:r>
              <a:rPr lang="en-US" b="true" sz="259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→ Q&amp;A generation → speech d</a:t>
            </a:r>
            <a:r>
              <a:rPr lang="en-US" b="true" sz="2590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ial</a:t>
            </a:r>
            <a:r>
              <a:rPr lang="en-US" b="true" sz="259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ogue) orchestrated by LLMs to simulate realistic interview scenarios.</a:t>
            </a:r>
          </a:p>
          <a:p>
            <a:pPr algn="l">
              <a:lnSpc>
                <a:spcPts val="3626"/>
              </a:lnSpc>
            </a:pPr>
          </a:p>
          <a:p>
            <a:pPr algn="l" marL="559195" indent="-279598" lvl="1">
              <a:lnSpc>
                <a:spcPts val="3626"/>
              </a:lnSpc>
              <a:buFont typeface="Arial"/>
              <a:buChar char="•"/>
            </a:pPr>
            <a:r>
              <a:rPr lang="en-US" b="true" sz="2590">
                <a:solidFill>
                  <a:srgbClr val="3DDBE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Modalities Integrated</a:t>
            </a:r>
            <a:r>
              <a:rPr lang="en-US" b="true" sz="2590">
                <a:solidFill>
                  <a:srgbClr val="3DDBE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  </a:t>
            </a:r>
            <a:r>
              <a:rPr lang="en-US" b="true" sz="259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Combines text (resumes, documents), vision (OCR), and speech (dialogue) for a rich, interactive experience.</a:t>
            </a:r>
          </a:p>
          <a:p>
            <a:pPr algn="l">
              <a:lnSpc>
                <a:spcPts val="3626"/>
              </a:lnSpc>
            </a:pPr>
          </a:p>
          <a:p>
            <a:pPr algn="l" marL="559195" indent="-279598" lvl="1">
              <a:lnSpc>
                <a:spcPts val="3626"/>
              </a:lnSpc>
              <a:buFont typeface="Arial"/>
              <a:buChar char="•"/>
            </a:pPr>
            <a:r>
              <a:rPr lang="en-US" b="true" sz="2590">
                <a:solidFill>
                  <a:srgbClr val="3DDBE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Proposed Framework:</a:t>
            </a:r>
          </a:p>
          <a:p>
            <a:pPr algn="l" marL="1118390" indent="-372797" lvl="2">
              <a:lnSpc>
                <a:spcPts val="3626"/>
              </a:lnSpc>
              <a:buFont typeface="Arial"/>
              <a:buChar char="⚬"/>
            </a:pPr>
            <a:r>
              <a:rPr lang="en-US" b="true" sz="259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agent scans the user's resume or company documents via OCR.</a:t>
            </a:r>
          </a:p>
          <a:p>
            <a:pPr algn="l" marL="1118390" indent="-372797" lvl="2">
              <a:lnSpc>
                <a:spcPts val="3626"/>
              </a:lnSpc>
              <a:buFont typeface="Arial"/>
              <a:buChar char="⚬"/>
            </a:pPr>
            <a:r>
              <a:rPr lang="en-US" b="true" sz="259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Retrieves relevant facts/questions using a vector store.</a:t>
            </a:r>
          </a:p>
          <a:p>
            <a:pPr algn="l" marL="1118390" indent="-372797" lvl="2">
              <a:lnSpc>
                <a:spcPts val="3626"/>
              </a:lnSpc>
              <a:buFont typeface="Arial"/>
              <a:buChar char="⚬"/>
            </a:pPr>
            <a:r>
              <a:rPr lang="en-US" b="true" sz="259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Creates a Plan and simulates an interview using LLMs to ask and evaluate responses.</a:t>
            </a:r>
          </a:p>
          <a:p>
            <a:pPr algn="l">
              <a:lnSpc>
                <a:spcPts val="3626"/>
              </a:lnSpc>
            </a:pPr>
          </a:p>
          <a:p>
            <a:pPr algn="l" marL="559195" indent="-279598" lvl="1">
              <a:lnSpc>
                <a:spcPts val="3626"/>
              </a:lnSpc>
              <a:buFont typeface="Arial"/>
              <a:buChar char="•"/>
            </a:pPr>
            <a:r>
              <a:rPr lang="en-US" b="true" sz="2590">
                <a:solidFill>
                  <a:srgbClr val="3DDBE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Novelty: </a:t>
            </a:r>
            <a:r>
              <a:rPr lang="en-US" b="true" sz="259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Goes beyond static Q&amp;A or VR-based trainers by dynamically adapting to user input and context.</a:t>
            </a:r>
          </a:p>
          <a:p>
            <a:pPr algn="l">
              <a:lnSpc>
                <a:spcPts val="3626"/>
              </a:lnSpc>
            </a:pPr>
          </a:p>
          <a:p>
            <a:pPr algn="l" marL="559195" indent="-279598" lvl="1">
              <a:lnSpc>
                <a:spcPts val="3626"/>
              </a:lnSpc>
              <a:buFont typeface="Arial"/>
              <a:buChar char="•"/>
            </a:pPr>
            <a:r>
              <a:rPr lang="en-US" b="true" sz="2590">
                <a:solidFill>
                  <a:srgbClr val="3DDBE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Target Venues: </a:t>
            </a:r>
            <a:r>
              <a:rPr lang="en-US" b="true" sz="259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AAAI, NeurIPS, CHI—especially for work on LLM-based task simulation and human-AI interaction.</a:t>
            </a:r>
          </a:p>
          <a:p>
            <a:pPr algn="l">
              <a:lnSpc>
                <a:spcPts val="3626"/>
              </a:lnSpc>
            </a:pPr>
          </a:p>
          <a:p>
            <a:pPr algn="l">
              <a:lnSpc>
                <a:spcPts val="3626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DAG1UvDe6jM</dc:identifier>
  <dcterms:modified xsi:type="dcterms:W3CDTF">2011-08-01T06:04:30Z</dcterms:modified>
  <cp:revision>1</cp:revision>
  <dc:title>Job Hunt AI: Powered Career Navigation: Revolutionizing Job Recommendations</dc:title>
</cp:coreProperties>
</file>